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0000"/>
    <a:srgbClr val="157FFF"/>
    <a:srgbClr val="F7E289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527605"/>
            <a:ext cx="8551480" cy="76352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1291130"/>
            <a:ext cx="6400800" cy="610819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527605"/>
            <a:ext cx="656631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69" y="1596540"/>
            <a:ext cx="8093365" cy="458115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80310"/>
            <a:ext cx="839877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443834"/>
            <a:ext cx="4123035" cy="620719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054655"/>
            <a:ext cx="4123035" cy="303505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5" y="1443834"/>
            <a:ext cx="4123035" cy="620719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5" y="2054655"/>
            <a:ext cx="4123035" cy="303505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 rtl="1"/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مقایسه رابطه خودگفتاری با راهبردهای تنظیم هیجانی در نوجوانان و بزرگسالان</a:t>
            </a:r>
            <a:endParaRPr lang="en-US" sz="40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823310" y="2054655"/>
            <a:ext cx="4886560" cy="76352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fa-IR" sz="2400" dirty="0">
                <a:solidFill>
                  <a:schemeClr val="tx1"/>
                </a:solidFill>
                <a:cs typeface="B Nazanin" panose="00000400000000000000" pitchFamily="2" charset="-78"/>
              </a:rPr>
              <a:t>پژوهشگران: نگار چوپانی-مریم مقدس</a:t>
            </a:r>
          </a:p>
          <a:p>
            <a:pPr algn="ctr" rtl="1"/>
            <a:r>
              <a:rPr lang="fa-IR" sz="2400" dirty="0">
                <a:solidFill>
                  <a:schemeClr val="tx1"/>
                </a:solidFill>
                <a:cs typeface="B Nazanin" panose="00000400000000000000" pitchFamily="2" charset="-78"/>
              </a:rPr>
              <a:t>دبیرستان فرزانگان 3</a:t>
            </a:r>
          </a:p>
          <a:p>
            <a:pPr algn="ctr" rtl="1"/>
            <a:r>
              <a:rPr lang="fa-IR" sz="2400" dirty="0">
                <a:solidFill>
                  <a:schemeClr val="tx1"/>
                </a:solidFill>
                <a:cs typeface="B Nazanin" panose="00000400000000000000" pitchFamily="2" charset="-78"/>
              </a:rPr>
              <a:t>دبیر: مینا براتی</a:t>
            </a:r>
          </a:p>
          <a:p>
            <a:pPr algn="ctr" rtl="1"/>
            <a:endParaRPr lang="en-US" sz="2400" dirty="0"/>
          </a:p>
        </p:txBody>
      </p:sp>
      <p:pic>
        <p:nvPicPr>
          <p:cNvPr id="4" name="Picture 2" descr="File:Sampad.svg">
            <a:extLst>
              <a:ext uri="{FF2B5EF4-FFF2-40B4-BE49-F238E27FC236}">
                <a16:creationId xmlns:a16="http://schemas.microsoft.com/office/drawing/2014/main" xmlns="" id="{3D7B063B-7497-D64D-480F-EDAEC9CDA3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1670" cy="60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754"/>
    </mc:Choice>
    <mc:Fallback xmlns="">
      <p:transition spd="slow" advTm="14754"/>
    </mc:Fallback>
  </mc:AlternateContent>
  <p:extLst>
    <p:ext uri="{E180D4A7-C9FB-4DFB-919C-405C955672EB}">
      <p14:showEvtLst xmlns:p14="http://schemas.microsoft.com/office/powerpoint/2010/main">
        <p14:playEvt time="0" objId="6"/>
        <p14:stopEvt time="14528" objId="6"/>
      </p14:showEvt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19" y="680310"/>
            <a:ext cx="6566315" cy="610820"/>
          </a:xfrm>
        </p:spPr>
        <p:txBody>
          <a:bodyPr>
            <a:noAutofit/>
          </a:bodyPr>
          <a:lstStyle/>
          <a:p>
            <a:pPr algn="r" rtl="1"/>
            <a:r>
              <a:rPr lang="fa-IR" sz="4000" b="1" dirty="0">
                <a:solidFill>
                  <a:schemeClr val="tx1"/>
                </a:solidFill>
                <a:cs typeface="B Nazanin" panose="00000400000000000000" pitchFamily="2" charset="-78"/>
              </a:rPr>
              <a:t>تعاریف</a:t>
            </a:r>
            <a:endParaRPr lang="en-US" sz="4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400" b="1" dirty="0">
                <a:cs typeface="B Nazanin" panose="00000400000000000000" pitchFamily="2" charset="-78"/>
              </a:rPr>
              <a:t>خودگفتاری: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sz="2400" dirty="0">
                <a:cs typeface="B Nazanin" panose="00000400000000000000" pitchFamily="2" charset="-78"/>
              </a:rPr>
              <a:t>مهارتی رفتاری-شناختی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sz="2400" dirty="0">
                <a:cs typeface="B Nazanin" panose="00000400000000000000" pitchFamily="2" charset="-78"/>
              </a:rPr>
              <a:t>آنچه فرد به خود می‌گوید، شیوه رفتار او را تحت تأثیر قرار می‌دهد.</a:t>
            </a:r>
          </a:p>
          <a:p>
            <a:pPr marL="0" indent="0" algn="r" rtl="1">
              <a:buNone/>
            </a:pPr>
            <a:endParaRPr lang="fa-IR" sz="2400" dirty="0">
              <a:cs typeface="B Nazanin" panose="00000400000000000000" pitchFamily="2" charset="-78"/>
            </a:endParaRPr>
          </a:p>
          <a:p>
            <a:pPr algn="r" rtl="1"/>
            <a:r>
              <a:rPr lang="fa-IR" sz="2400" b="1" dirty="0">
                <a:cs typeface="B Nazanin" panose="00000400000000000000" pitchFamily="2" charset="-78"/>
              </a:rPr>
              <a:t>تنظیم هیجان: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sz="2400" dirty="0">
                <a:cs typeface="B Nazanin" panose="00000400000000000000" pitchFamily="2" charset="-78"/>
              </a:rPr>
              <a:t>فرایند کنترل و تنظیم هیجان‌های مختلف در موقعیت‌های هیجانی </a:t>
            </a:r>
          </a:p>
        </p:txBody>
      </p:sp>
      <p:pic>
        <p:nvPicPr>
          <p:cNvPr id="5" name="Picture 2" descr="File:Sampad.svg">
            <a:extLst>
              <a:ext uri="{FF2B5EF4-FFF2-40B4-BE49-F238E27FC236}">
                <a16:creationId xmlns:a16="http://schemas.microsoft.com/office/drawing/2014/main" xmlns="" id="{E1540573-CB5A-A46D-3C20-C927DB7805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31626" cy="833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152"/>
    </mc:Choice>
    <mc:Fallback xmlns="">
      <p:transition spd="slow" advTm="34152"/>
    </mc:Fallback>
  </mc:AlternateContent>
  <p:extLst>
    <p:ext uri="{E180D4A7-C9FB-4DFB-919C-405C955672EB}">
      <p14:showEvtLst xmlns:p14="http://schemas.microsoft.com/office/powerpoint/2010/main">
        <p14:playEvt time="0" objId="7"/>
        <p14:stopEvt time="34152" objId="7"/>
      </p14:showEvt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70605" y="527605"/>
            <a:ext cx="7016195" cy="684885"/>
          </a:xfrm>
        </p:spPr>
        <p:txBody>
          <a:bodyPr>
            <a:noAutofit/>
          </a:bodyPr>
          <a:lstStyle/>
          <a:p>
            <a:pPr algn="r" rtl="1"/>
            <a:r>
              <a:rPr lang="fa-IR" sz="4000" b="1" dirty="0">
                <a:solidFill>
                  <a:schemeClr val="bg2">
                    <a:lumMod val="25000"/>
                  </a:schemeClr>
                </a:solidFill>
                <a:cs typeface="B Nazanin" panose="00000400000000000000" pitchFamily="2" charset="-78"/>
              </a:rPr>
              <a:t>ضرورت</a:t>
            </a:r>
            <a:endParaRPr lang="en-US" sz="4000" b="1" dirty="0">
              <a:solidFill>
                <a:schemeClr val="bg2">
                  <a:lumMod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310" y="1749245"/>
            <a:ext cx="7016195" cy="4275740"/>
          </a:xfrm>
        </p:spPr>
        <p:txBody>
          <a:bodyPr>
            <a:noAutofit/>
          </a:bodyPr>
          <a:lstStyle/>
          <a:p>
            <a:pPr algn="r" rtl="1"/>
            <a:r>
              <a:rPr lang="fa-IR" sz="3200" dirty="0">
                <a:cs typeface="B Nazanin" panose="00000400000000000000" pitchFamily="2" charset="-78"/>
              </a:rPr>
              <a:t>عواقب کنترل نکردن هیجانات</a:t>
            </a:r>
          </a:p>
          <a:p>
            <a:pPr algn="r" rtl="1"/>
            <a:endParaRPr lang="fa-IR" sz="3200" dirty="0">
              <a:cs typeface="B Nazanin" panose="00000400000000000000" pitchFamily="2" charset="-78"/>
            </a:endParaRPr>
          </a:p>
          <a:p>
            <a:pPr algn="r" rtl="1"/>
            <a:r>
              <a:rPr lang="fa-IR" sz="3200" dirty="0">
                <a:cs typeface="B Nazanin" panose="00000400000000000000" pitchFamily="2" charset="-78"/>
              </a:rPr>
              <a:t>ناتوانی در تنظیم هیجان</a:t>
            </a:r>
          </a:p>
          <a:p>
            <a:pPr marL="0" indent="0" algn="r" rtl="1">
              <a:buNone/>
            </a:pPr>
            <a:endParaRPr lang="fa-IR" dirty="0">
              <a:cs typeface="B Nazanin" panose="00000400000000000000" pitchFamily="2" charset="-78"/>
            </a:endParaRPr>
          </a:p>
          <a:p>
            <a:pPr algn="r" rtl="1"/>
            <a:endParaRPr lang="fa-IR" dirty="0">
              <a:cs typeface="B Nazanin" panose="00000400000000000000" pitchFamily="2" charset="-78"/>
            </a:endParaRPr>
          </a:p>
          <a:p>
            <a:pPr algn="r" rtl="1"/>
            <a:endParaRPr lang="fa-IR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fa-IR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fa-IR" dirty="0">
              <a:cs typeface="B Nazanin" panose="00000400000000000000" pitchFamily="2" charset="-78"/>
            </a:endParaRPr>
          </a:p>
          <a:p>
            <a:pPr algn="r" rtl="1"/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6" name="Picture 2" descr="File:Sampad.svg">
            <a:extLst>
              <a:ext uri="{FF2B5EF4-FFF2-40B4-BE49-F238E27FC236}">
                <a16:creationId xmlns:a16="http://schemas.microsoft.com/office/drawing/2014/main" xmlns="" id="{476AE738-5F96-10C7-F7B3-3A27C94688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31626" cy="833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EE68415-D569-C23F-4327-BA155B921B3D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986" y="4345230"/>
            <a:ext cx="3675704" cy="2450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061"/>
    </mc:Choice>
    <mc:Fallback xmlns="">
      <p:transition spd="slow" advTm="26061"/>
    </mc:Fallback>
  </mc:AlternateContent>
  <p:extLst>
    <p:ext uri="{E180D4A7-C9FB-4DFB-919C-405C955672EB}">
      <p14:showEvtLst xmlns:p14="http://schemas.microsoft.com/office/powerpoint/2010/main">
        <p14:playEvt time="0" objId="3"/>
        <p14:stopEvt time="25482" objId="3"/>
      </p14:showEvt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2367" y="527605"/>
            <a:ext cx="6566315" cy="610820"/>
          </a:xfrm>
        </p:spPr>
        <p:txBody>
          <a:bodyPr>
            <a:noAutofit/>
          </a:bodyPr>
          <a:lstStyle/>
          <a:p>
            <a:pPr algn="r" rtl="1"/>
            <a:r>
              <a:rPr lang="fa-IR" sz="4000" b="1" dirty="0">
                <a:solidFill>
                  <a:schemeClr val="tx1"/>
                </a:solidFill>
                <a:cs typeface="B Nazanin" panose="00000400000000000000" pitchFamily="2" charset="-78"/>
              </a:rPr>
              <a:t>پرسشنامه ها</a:t>
            </a:r>
            <a:endParaRPr lang="en-US" sz="4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448965" y="1666029"/>
            <a:ext cx="8483616" cy="4581150"/>
          </a:xfrm>
        </p:spPr>
        <p:txBody>
          <a:bodyPr>
            <a:normAutofit/>
          </a:bodyPr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پرسشنامه خودگفتاری زرواس و همکاران (2007)</a:t>
            </a:r>
          </a:p>
          <a:p>
            <a:pPr algn="r" rtl="1"/>
            <a:endParaRPr lang="fa-IR" dirty="0">
              <a:cs typeface="B Nazanin" panose="00000400000000000000" pitchFamily="2" charset="-78"/>
            </a:endParaRP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پرسشنامه تنظیم شناختی هیجان</a:t>
            </a:r>
            <a:r>
              <a:rPr lang="en-US" dirty="0">
                <a:cs typeface="B Nazanin" panose="00000400000000000000" pitchFamily="2" charset="-78"/>
              </a:rPr>
              <a:t>(CERQ) </a:t>
            </a:r>
            <a:r>
              <a:rPr lang="fa-IR" dirty="0">
                <a:cs typeface="B Nazanin" panose="00000400000000000000" pitchFamily="2" charset="-78"/>
              </a:rPr>
              <a:t> (گارنفسکي و کرايج،2006)</a:t>
            </a:r>
          </a:p>
        </p:txBody>
      </p:sp>
      <p:pic>
        <p:nvPicPr>
          <p:cNvPr id="5" name="Picture 2" descr="File:Sampad.svg">
            <a:extLst>
              <a:ext uri="{FF2B5EF4-FFF2-40B4-BE49-F238E27FC236}">
                <a16:creationId xmlns:a16="http://schemas.microsoft.com/office/drawing/2014/main" xmlns="" id="{B2183C58-9308-66AC-6E84-52F382C8F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31626" cy="833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803D464-2CE8-4AA5-31B3-6292F2DE59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19" y="3734410"/>
            <a:ext cx="1567025" cy="1961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979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95"/>
    </mc:Choice>
    <mc:Fallback xmlns="">
      <p:transition spd="slow" advTm="10795"/>
    </mc:Fallback>
  </mc:AlternateContent>
  <p:extLst>
    <p:ext uri="{E180D4A7-C9FB-4DFB-919C-405C955672EB}">
      <p14:showEvtLst xmlns:p14="http://schemas.microsoft.com/office/powerpoint/2010/main">
        <p14:playEvt time="0" objId="4"/>
        <p14:stopEvt time="10133" objId="4"/>
      </p14:showEvt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24705" y="374900"/>
            <a:ext cx="7016195" cy="684885"/>
          </a:xfrm>
        </p:spPr>
        <p:txBody>
          <a:bodyPr>
            <a:noAutofit/>
          </a:bodyPr>
          <a:lstStyle/>
          <a:p>
            <a:pPr algn="ctr" rtl="1"/>
            <a:r>
              <a:rPr lang="fa-IR" sz="4000" b="1" dirty="0">
                <a:solidFill>
                  <a:schemeClr val="tx1"/>
                </a:solidFill>
                <a:cs typeface="B Nazanin" panose="00000400000000000000" pitchFamily="2" charset="-78"/>
              </a:rPr>
              <a:t>روند</a:t>
            </a:r>
            <a:endParaRPr lang="en-US" sz="4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311" y="1443835"/>
            <a:ext cx="7024430" cy="4275740"/>
          </a:xfrm>
        </p:spPr>
        <p:txBody>
          <a:bodyPr>
            <a:noAutofit/>
          </a:bodyPr>
          <a:lstStyle/>
          <a:p>
            <a:pPr algn="r" rtl="1"/>
            <a:r>
              <a:rPr lang="fa-IR" sz="3200" dirty="0">
                <a:cs typeface="B Nazanin" panose="00000400000000000000" pitchFamily="2" charset="-78"/>
              </a:rPr>
              <a:t>طراحی و تدوین دو پرسشنامه در پلتفرم آنلاین</a:t>
            </a:r>
          </a:p>
          <a:p>
            <a:pPr algn="r" rtl="1"/>
            <a:endParaRPr lang="fa-IR" sz="3200" dirty="0">
              <a:cs typeface="B Nazanin" panose="00000400000000000000" pitchFamily="2" charset="-78"/>
            </a:endParaRPr>
          </a:p>
          <a:p>
            <a:pPr algn="r" rtl="1"/>
            <a:r>
              <a:rPr lang="fa-IR" sz="3200" dirty="0">
                <a:cs typeface="B Nazanin" panose="00000400000000000000" pitchFamily="2" charset="-78"/>
              </a:rPr>
              <a:t>تکمیل پرسشنامه توسط 193 نفر طی 3 هفته</a:t>
            </a:r>
          </a:p>
          <a:p>
            <a:pPr algn="r" rtl="1"/>
            <a:endParaRPr lang="fa-IR" sz="3200" dirty="0">
              <a:cs typeface="B Nazanin" panose="00000400000000000000" pitchFamily="2" charset="-78"/>
            </a:endParaRPr>
          </a:p>
          <a:p>
            <a:pPr algn="r" rtl="1"/>
            <a:r>
              <a:rPr lang="fa-IR" sz="3200" dirty="0">
                <a:cs typeface="B Nazanin" panose="00000400000000000000" pitchFamily="2" charset="-78"/>
              </a:rPr>
              <a:t>دسته بندی و تحلیل نتایج در اکسل و تحلیل داده ها در نرم افزار </a:t>
            </a:r>
            <a:r>
              <a:rPr lang="en-US" sz="3200" dirty="0">
                <a:cs typeface="B Nazanin" panose="00000400000000000000" pitchFamily="2" charset="-78"/>
              </a:rPr>
              <a:t>SPSS</a:t>
            </a:r>
            <a:endParaRPr lang="fa-IR" sz="3200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fa-IR" sz="3000" dirty="0">
              <a:cs typeface="B Nazanin" panose="00000400000000000000" pitchFamily="2" charset="-78"/>
            </a:endParaRPr>
          </a:p>
          <a:p>
            <a:pPr algn="r" rtl="1"/>
            <a:endParaRPr lang="en-US" sz="3000" dirty="0">
              <a:cs typeface="B Nazanin" panose="00000400000000000000" pitchFamily="2" charset="-78"/>
            </a:endParaRPr>
          </a:p>
        </p:txBody>
      </p:sp>
      <p:pic>
        <p:nvPicPr>
          <p:cNvPr id="6" name="Picture 2" descr="File:Sampad.svg">
            <a:extLst>
              <a:ext uri="{FF2B5EF4-FFF2-40B4-BE49-F238E27FC236}">
                <a16:creationId xmlns:a16="http://schemas.microsoft.com/office/drawing/2014/main" xmlns="" id="{5D130EF4-C601-B757-B53E-A3EC72B13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31626" cy="833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9256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5"/>
    </mc:Choice>
    <mc:Fallback xmlns="">
      <p:transition spd="slow" advTm="29725"/>
    </mc:Fallback>
  </mc:AlternateContent>
  <p:extLst>
    <p:ext uri="{E180D4A7-C9FB-4DFB-919C-405C955672EB}">
      <p14:showEvtLst xmlns:p14="http://schemas.microsoft.com/office/powerpoint/2010/main">
        <p14:playEvt time="0" objId="3"/>
        <p14:stopEvt time="29632" objId="3"/>
      </p14:showEvt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5194" y="437731"/>
            <a:ext cx="6566315" cy="610820"/>
          </a:xfrm>
        </p:spPr>
        <p:txBody>
          <a:bodyPr>
            <a:noAutofit/>
          </a:bodyPr>
          <a:lstStyle/>
          <a:p>
            <a:pPr algn="ctr" rtl="1"/>
            <a:r>
              <a:rPr lang="fa-IR" sz="4000" b="1" dirty="0">
                <a:solidFill>
                  <a:schemeClr val="tx1"/>
                </a:solidFill>
                <a:cs typeface="B Nazanin" panose="00000400000000000000" pitchFamily="2" charset="-78"/>
              </a:rPr>
              <a:t>نتایج</a:t>
            </a:r>
            <a:endParaRPr lang="en-US" sz="4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4419295" y="1048551"/>
            <a:ext cx="4275740" cy="2380449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2400" b="1" dirty="0">
                <a:cs typeface="B Nazanin" panose="00000400000000000000" pitchFamily="2" charset="-78"/>
              </a:rPr>
              <a:t>نتایج در گروه نوجوان:</a:t>
            </a:r>
            <a:r>
              <a:rPr lang="fa-IR" sz="2400" dirty="0">
                <a:cs typeface="B Nazanin" panose="00000400000000000000" pitchFamily="2" charset="-78"/>
              </a:rPr>
              <a:t> </a:t>
            </a:r>
          </a:p>
          <a:p>
            <a:pPr algn="r" rtl="1"/>
            <a:r>
              <a:rPr lang="fa-IR" sz="2200" dirty="0">
                <a:cs typeface="B Nazanin" panose="00000400000000000000" pitchFamily="2" charset="-78"/>
              </a:rPr>
              <a:t>خودگفتاری </a:t>
            </a:r>
            <a:r>
              <a:rPr lang="fa-IR" sz="2200" b="1" dirty="0">
                <a:solidFill>
                  <a:schemeClr val="accent6">
                    <a:lumMod val="75000"/>
                  </a:schemeClr>
                </a:solidFill>
                <a:cs typeface="B Nazanin" panose="00000400000000000000" pitchFamily="2" charset="-78"/>
              </a:rPr>
              <a:t>شناختی</a:t>
            </a:r>
            <a:r>
              <a:rPr lang="fa-IR" sz="2200" dirty="0">
                <a:cs typeface="B Nazanin" panose="00000400000000000000" pitchFamily="2" charset="-78"/>
              </a:rPr>
              <a:t> همبستگی </a:t>
            </a:r>
            <a:r>
              <a:rPr lang="fa-IR" sz="2200" b="1" dirty="0">
                <a:solidFill>
                  <a:schemeClr val="accent6">
                    <a:lumMod val="75000"/>
                  </a:schemeClr>
                </a:solidFill>
                <a:cs typeface="B Nazanin" panose="00000400000000000000" pitchFamily="2" charset="-78"/>
              </a:rPr>
              <a:t>مثبت</a:t>
            </a:r>
            <a:r>
              <a:rPr lang="fa-IR" sz="2200" dirty="0">
                <a:cs typeface="B Nazanin" panose="00000400000000000000" pitchFamily="2" charset="-78"/>
              </a:rPr>
              <a:t> با؛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sz="2000" dirty="0">
                <a:cs typeface="B Nazanin" panose="00000400000000000000" pitchFamily="2" charset="-78"/>
              </a:rPr>
              <a:t>نشخوار فکری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sz="2000" dirty="0">
                <a:cs typeface="B Nazanin" panose="00000400000000000000" pitchFamily="2" charset="-78"/>
              </a:rPr>
              <a:t>ارزیابی مجدد مثبت</a:t>
            </a:r>
          </a:p>
        </p:txBody>
      </p:sp>
      <p:pic>
        <p:nvPicPr>
          <p:cNvPr id="6" name="Picture 2" descr="File:Sampad.svg">
            <a:extLst>
              <a:ext uri="{FF2B5EF4-FFF2-40B4-BE49-F238E27FC236}">
                <a16:creationId xmlns:a16="http://schemas.microsoft.com/office/drawing/2014/main" xmlns="" id="{7AA89740-202B-42D6-24ED-11BA2F528D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31626" cy="833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16">
            <a:extLst>
              <a:ext uri="{FF2B5EF4-FFF2-40B4-BE49-F238E27FC236}">
                <a16:creationId xmlns:a16="http://schemas.microsoft.com/office/drawing/2014/main" xmlns="" id="{37DC5985-67DC-A16C-F888-DD93A0D00AF8}"/>
              </a:ext>
            </a:extLst>
          </p:cNvPr>
          <p:cNvSpPr txBox="1">
            <a:spLocks/>
          </p:cNvSpPr>
          <p:nvPr/>
        </p:nvSpPr>
        <p:spPr>
          <a:xfrm>
            <a:off x="3961180" y="1901951"/>
            <a:ext cx="2748690" cy="916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buFont typeface="Wingdings" panose="05000000000000000000" pitchFamily="2" charset="2"/>
              <a:buChar char="ü"/>
            </a:pPr>
            <a:r>
              <a:rPr lang="fa-IR" sz="2000" dirty="0">
                <a:cs typeface="B Nazanin" panose="00000400000000000000" pitchFamily="2" charset="-78"/>
              </a:rPr>
              <a:t>تمرکز مجدد بر برنامه ریزی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sz="2000" dirty="0">
                <a:cs typeface="B Nazanin" panose="00000400000000000000" pitchFamily="2" charset="-78"/>
              </a:rPr>
              <a:t>کم اهمیت شماری</a:t>
            </a:r>
            <a:endParaRPr lang="en-US" sz="2000" dirty="0">
              <a:cs typeface="B Nazanin" panose="00000400000000000000" pitchFamily="2" charset="-78"/>
            </a:endParaRPr>
          </a:p>
          <a:p>
            <a:pPr marL="0" indent="0" algn="r" rtl="1">
              <a:buFont typeface="Arial" pitchFamily="34" charset="0"/>
              <a:buNone/>
            </a:pPr>
            <a:endParaRPr lang="en-US" dirty="0"/>
          </a:p>
        </p:txBody>
      </p:sp>
      <p:sp>
        <p:nvSpPr>
          <p:cNvPr id="9" name="Content Placeholder 16">
            <a:extLst>
              <a:ext uri="{FF2B5EF4-FFF2-40B4-BE49-F238E27FC236}">
                <a16:creationId xmlns:a16="http://schemas.microsoft.com/office/drawing/2014/main" xmlns="" id="{B34611E3-E982-995F-A8D6-75620A540A67}"/>
              </a:ext>
            </a:extLst>
          </p:cNvPr>
          <p:cNvSpPr txBox="1">
            <a:spLocks/>
          </p:cNvSpPr>
          <p:nvPr/>
        </p:nvSpPr>
        <p:spPr>
          <a:xfrm>
            <a:off x="4062014" y="2640827"/>
            <a:ext cx="4689647" cy="32831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sz="2200" dirty="0">
                <a:cs typeface="B Nazanin" panose="00000400000000000000" pitchFamily="2" charset="-78"/>
              </a:rPr>
              <a:t> خودگفتاری </a:t>
            </a:r>
            <a:r>
              <a:rPr lang="fa-IR" sz="2200" b="1" dirty="0">
                <a:solidFill>
                  <a:schemeClr val="accent6">
                    <a:lumMod val="75000"/>
                  </a:schemeClr>
                </a:solidFill>
                <a:cs typeface="B Nazanin" panose="00000400000000000000" pitchFamily="2" charset="-78"/>
              </a:rPr>
              <a:t>انگیزشی</a:t>
            </a:r>
            <a:r>
              <a:rPr lang="fa-IR" sz="2200" dirty="0">
                <a:cs typeface="B Nazanin" panose="00000400000000000000" pitchFamily="2" charset="-78"/>
              </a:rPr>
              <a:t> همبستگی </a:t>
            </a:r>
            <a:r>
              <a:rPr lang="fa-IR" sz="2200" b="1" dirty="0">
                <a:solidFill>
                  <a:schemeClr val="accent6">
                    <a:lumMod val="75000"/>
                  </a:schemeClr>
                </a:solidFill>
                <a:cs typeface="B Nazanin" panose="00000400000000000000" pitchFamily="2" charset="-78"/>
              </a:rPr>
              <a:t>مثبت</a:t>
            </a:r>
            <a:r>
              <a:rPr lang="fa-IR" sz="2200" dirty="0">
                <a:cs typeface="B Nazanin" panose="00000400000000000000" pitchFamily="2" charset="-78"/>
              </a:rPr>
              <a:t> با؛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sz="2000" dirty="0">
                <a:cs typeface="B Nazanin" panose="00000400000000000000" pitchFamily="2" charset="-78"/>
              </a:rPr>
              <a:t>نشخوار فکری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sz="2000" dirty="0">
                <a:cs typeface="B Nazanin" panose="00000400000000000000" pitchFamily="2" charset="-78"/>
              </a:rPr>
              <a:t>ارزیابی مجدد مثبت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sz="2000" dirty="0">
                <a:cs typeface="B Nazanin" panose="00000400000000000000" pitchFamily="2" charset="-78"/>
              </a:rPr>
              <a:t>تمرکز مجدد مثبت</a:t>
            </a:r>
          </a:p>
          <a:p>
            <a:pPr algn="r" rtl="1"/>
            <a:r>
              <a:rPr lang="fa-IR" sz="2200" dirty="0">
                <a:cs typeface="B Nazanin" panose="00000400000000000000" pitchFamily="2" charset="-78"/>
              </a:rPr>
              <a:t>همبستگی </a:t>
            </a:r>
            <a:r>
              <a:rPr lang="fa-IR" sz="2200" b="1" dirty="0">
                <a:solidFill>
                  <a:schemeClr val="accent6">
                    <a:lumMod val="75000"/>
                  </a:schemeClr>
                </a:solidFill>
                <a:cs typeface="B Nazanin" panose="00000400000000000000" pitchFamily="2" charset="-78"/>
              </a:rPr>
              <a:t>منفی</a:t>
            </a:r>
            <a:r>
              <a:rPr lang="fa-IR" sz="2200" dirty="0">
                <a:cs typeface="B Nazanin" panose="00000400000000000000" pitchFamily="2" charset="-78"/>
              </a:rPr>
              <a:t> با؛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sz="2400" dirty="0">
                <a:cs typeface="B Nazanin" panose="00000400000000000000" pitchFamily="2" charset="-78"/>
              </a:rPr>
              <a:t> </a:t>
            </a:r>
            <a:r>
              <a:rPr lang="fa-IR" sz="2000" dirty="0">
                <a:cs typeface="B Nazanin" panose="00000400000000000000" pitchFamily="2" charset="-78"/>
              </a:rPr>
              <a:t>خودسرزنشگری</a:t>
            </a:r>
          </a:p>
          <a:p>
            <a:pPr marL="0" indent="0" algn="r" rtl="1">
              <a:buFont typeface="Arial" pitchFamily="34" charset="0"/>
              <a:buNone/>
            </a:pPr>
            <a:endParaRPr lang="fa-IR" sz="2400" dirty="0">
              <a:cs typeface="B Nazanin" panose="00000400000000000000" pitchFamily="2" charset="-78"/>
            </a:endParaRPr>
          </a:p>
          <a:p>
            <a:pPr marL="0" indent="0" algn="r" rtl="1">
              <a:buFont typeface="Arial" pitchFamily="34" charset="0"/>
              <a:buNone/>
            </a:pPr>
            <a:endParaRPr lang="en-US" dirty="0"/>
          </a:p>
        </p:txBody>
      </p:sp>
      <p:sp>
        <p:nvSpPr>
          <p:cNvPr id="10" name="Content Placeholder 16">
            <a:extLst>
              <a:ext uri="{FF2B5EF4-FFF2-40B4-BE49-F238E27FC236}">
                <a16:creationId xmlns:a16="http://schemas.microsoft.com/office/drawing/2014/main" xmlns="" id="{69C91FA1-1791-A13B-2EE5-A2C8B26D3FFD}"/>
              </a:ext>
            </a:extLst>
          </p:cNvPr>
          <p:cNvSpPr txBox="1">
            <a:spLocks/>
          </p:cNvSpPr>
          <p:nvPr/>
        </p:nvSpPr>
        <p:spPr>
          <a:xfrm>
            <a:off x="3961180" y="3098942"/>
            <a:ext cx="2748690" cy="916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buFont typeface="Wingdings" panose="05000000000000000000" pitchFamily="2" charset="2"/>
              <a:buChar char="ü"/>
            </a:pPr>
            <a:r>
              <a:rPr lang="fa-IR" sz="2000" dirty="0">
                <a:cs typeface="B Nazanin" panose="00000400000000000000" pitchFamily="2" charset="-78"/>
              </a:rPr>
              <a:t>تمرکز مجدد بر برنامه ریزی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sz="2000" dirty="0">
                <a:cs typeface="B Nazanin" panose="00000400000000000000" pitchFamily="2" charset="-78"/>
              </a:rPr>
              <a:t>کم اهمیت شماری</a:t>
            </a:r>
            <a:endParaRPr lang="en-US" sz="2000" dirty="0">
              <a:cs typeface="B Nazanin" panose="00000400000000000000" pitchFamily="2" charset="-78"/>
            </a:endParaRPr>
          </a:p>
          <a:p>
            <a:pPr marL="0" indent="0" algn="r" rtl="1">
              <a:buFont typeface="Arial" pitchFamily="34" charset="0"/>
              <a:buNone/>
            </a:pP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BD07992A-4615-25D5-B56C-3663A65AD5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52" y="1464937"/>
            <a:ext cx="2687185" cy="288261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53EC8BAE-C86C-D9A4-8D52-5AD400100A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087" y="4295933"/>
            <a:ext cx="1435750" cy="1540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857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480"/>
    </mc:Choice>
    <mc:Fallback xmlns="">
      <p:transition spd="slow" advTm="43480"/>
    </mc:Fallback>
  </mc:AlternateContent>
  <p:extLst>
    <p:ext uri="{E180D4A7-C9FB-4DFB-919C-405C955672EB}">
      <p14:showEvtLst xmlns:p14="http://schemas.microsoft.com/office/powerpoint/2010/main">
        <p14:playEvt time="0" objId="3"/>
        <p14:stopEvt time="43245" objId="3"/>
      </p14:showEvtLst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5194" y="437731"/>
            <a:ext cx="6566315" cy="610820"/>
          </a:xfrm>
        </p:spPr>
        <p:txBody>
          <a:bodyPr>
            <a:noAutofit/>
          </a:bodyPr>
          <a:lstStyle/>
          <a:p>
            <a:pPr algn="ctr" rtl="1"/>
            <a:r>
              <a:rPr lang="fa-IR" sz="4000" b="1" dirty="0">
                <a:solidFill>
                  <a:schemeClr val="tx1"/>
                </a:solidFill>
                <a:cs typeface="B Nazanin" panose="00000400000000000000" pitchFamily="2" charset="-78"/>
              </a:rPr>
              <a:t>نتایج</a:t>
            </a:r>
            <a:endParaRPr lang="en-US" sz="4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pic>
        <p:nvPicPr>
          <p:cNvPr id="6" name="Picture 2" descr="File:Sampad.svg">
            <a:extLst>
              <a:ext uri="{FF2B5EF4-FFF2-40B4-BE49-F238E27FC236}">
                <a16:creationId xmlns:a16="http://schemas.microsoft.com/office/drawing/2014/main" xmlns="" id="{7AA89740-202B-42D6-24ED-11BA2F528D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31626" cy="833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16">
            <a:extLst>
              <a:ext uri="{FF2B5EF4-FFF2-40B4-BE49-F238E27FC236}">
                <a16:creationId xmlns:a16="http://schemas.microsoft.com/office/drawing/2014/main" xmlns="" id="{7C830244-1A77-B48B-7EA3-44E777367445}"/>
              </a:ext>
            </a:extLst>
          </p:cNvPr>
          <p:cNvSpPr txBox="1">
            <a:spLocks/>
          </p:cNvSpPr>
          <p:nvPr/>
        </p:nvSpPr>
        <p:spPr>
          <a:xfrm>
            <a:off x="601670" y="1540346"/>
            <a:ext cx="8398775" cy="1888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Font typeface="Arial" pitchFamily="34" charset="0"/>
              <a:buNone/>
            </a:pPr>
            <a:r>
              <a:rPr lang="fa-IR" sz="2400" b="1" dirty="0">
                <a:cs typeface="B Nazanin" panose="00000400000000000000" pitchFamily="2" charset="-78"/>
              </a:rPr>
              <a:t>نتایج در گروه بزرگسال:  </a:t>
            </a:r>
          </a:p>
          <a:p>
            <a:pPr algn="r" rtl="1"/>
            <a:r>
              <a:rPr lang="fa-IR" sz="2200" dirty="0">
                <a:cs typeface="B Nazanin" panose="00000400000000000000" pitchFamily="2" charset="-78"/>
              </a:rPr>
              <a:t>در گروه بزرگسال هیچ ارتباط معناداری میان دو مولفه وجود نداشت.</a:t>
            </a:r>
          </a:p>
          <a:p>
            <a:pPr marL="0" indent="0" algn="r" rtl="1">
              <a:buFont typeface="Arial" pitchFamily="34" charset="0"/>
              <a:buNone/>
            </a:pPr>
            <a:endParaRPr lang="fa-IR" sz="2400" dirty="0">
              <a:cs typeface="B Nazanin" panose="00000400000000000000" pitchFamily="2" charset="-78"/>
            </a:endParaRPr>
          </a:p>
          <a:p>
            <a:pPr marL="0" indent="0" algn="r" rtl="1">
              <a:buFont typeface="Arial" pitchFamily="34" charset="0"/>
              <a:buNone/>
            </a:pPr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266B562C-36DF-0D1B-9E55-66B8F492D9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5087" y="2571849"/>
            <a:ext cx="2649618" cy="2842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05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77"/>
    </mc:Choice>
    <mc:Fallback xmlns="">
      <p:transition spd="slow" advTm="9577"/>
    </mc:Fallback>
  </mc:AlternateContent>
  <p:extLst>
    <p:ext uri="{E180D4A7-C9FB-4DFB-919C-405C955672EB}">
      <p14:showEvtLst xmlns:p14="http://schemas.microsoft.com/office/powerpoint/2010/main">
        <p14:playEvt time="0" objId="3"/>
        <p14:stopEvt time="9427" objId="3"/>
      </p14:showEvtLst>
    </p:ext>
  </p:extLs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1233</TotalTime>
  <Words>189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مقایسه رابطه خودگفتاری با راهبردهای تنظیم هیجانی در نوجوانان و بزرگسالان</vt:lpstr>
      <vt:lpstr>تعاریف</vt:lpstr>
      <vt:lpstr>ضرورت</vt:lpstr>
      <vt:lpstr>پرسشنامه ها</vt:lpstr>
      <vt:lpstr>روند</vt:lpstr>
      <vt:lpstr>نتایج</vt:lpstr>
      <vt:lpstr>نتایج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fariba faraji</cp:lastModifiedBy>
  <cp:revision>73</cp:revision>
  <dcterms:created xsi:type="dcterms:W3CDTF">2013-08-21T19:17:07Z</dcterms:created>
  <dcterms:modified xsi:type="dcterms:W3CDTF">2022-05-07T06:45:58Z</dcterms:modified>
</cp:coreProperties>
</file>